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5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594" r:id="rId3"/>
    <p:sldId id="599" r:id="rId4"/>
    <p:sldId id="597" r:id="rId5"/>
    <p:sldId id="59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kelsen Ulrik Schear (AA/MKT1-CG)" initials="MUS(" lastIdx="2" clrIdx="0">
    <p:extLst>
      <p:ext uri="{19B8F6BF-5375-455C-9EA6-DF929625EA0E}">
        <p15:presenceInfo xmlns:p15="http://schemas.microsoft.com/office/powerpoint/2012/main" userId="Mikkelsen Ulrik Schear (AA/MKT1-CG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5BFF"/>
    <a:srgbClr val="FFFFFF"/>
    <a:srgbClr val="696969"/>
    <a:srgbClr val="00616F"/>
    <a:srgbClr val="28434C"/>
    <a:srgbClr val="BFD5DA"/>
    <a:srgbClr val="D1E1E4"/>
    <a:srgbClr val="C9DCDF"/>
    <a:srgbClr val="D9E6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87108" autoAdjust="0"/>
  </p:normalViewPr>
  <p:slideViewPr>
    <p:cSldViewPr snapToGrid="0" showGuides="1">
      <p:cViewPr>
        <p:scale>
          <a:sx n="130" d="100"/>
          <a:sy n="130" d="100"/>
        </p:scale>
        <p:origin x="144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DBB44-0D59-4080-B64D-95FD64901FD4}" type="datetimeFigureOut">
              <a:rPr lang="en-GB" smtClean="0"/>
              <a:t>27/03/2025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F7A8-D7E3-43A4-80BB-82969B7A51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26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9" b="13497"/>
          <a:stretch/>
        </p:blipFill>
        <p:spPr>
          <a:xfrm>
            <a:off x="0" y="573205"/>
            <a:ext cx="12192000" cy="6291619"/>
          </a:xfrm>
          <a:prstGeom prst="rect">
            <a:avLst/>
          </a:prstGeom>
        </p:spPr>
      </p:pic>
      <p:pic>
        <p:nvPicPr>
          <p:cNvPr id="10" name="Bille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50"/>
          <a:stretch>
            <a:fillRect/>
          </a:stretch>
        </p:blipFill>
        <p:spPr bwMode="auto">
          <a:xfrm>
            <a:off x="0" y="0"/>
            <a:ext cx="121920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1773238"/>
            <a:ext cx="12192000" cy="5091586"/>
          </a:xfrm>
          <a:prstGeom prst="rect">
            <a:avLst/>
          </a:prstGeom>
          <a:solidFill>
            <a:schemeClr val="accent6">
              <a:alpha val="23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1054918" y="4221386"/>
            <a:ext cx="10153650" cy="10798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rgbClr val="FFFFFF"/>
                </a:solidFill>
              </a:defRPr>
            </a:lvl1pPr>
            <a:lvl2pPr marL="174625" indent="0">
              <a:buNone/>
              <a:defRPr/>
            </a:lvl2pPr>
            <a:lvl3pPr marL="347663" indent="0">
              <a:buNone/>
              <a:defRPr/>
            </a:lvl3pPr>
            <a:lvl4pPr marL="544513" indent="0">
              <a:buNone/>
              <a:defRPr/>
            </a:lvl4pPr>
            <a:lvl5pPr marL="719137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055688" y="3213572"/>
            <a:ext cx="10153650" cy="10798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00" baseline="0">
                <a:solidFill>
                  <a:srgbClr val="FFFFFF"/>
                </a:solidFill>
              </a:defRPr>
            </a:lvl1pPr>
            <a:lvl2pPr marL="174625" indent="0">
              <a:buNone/>
              <a:defRPr/>
            </a:lvl2pPr>
            <a:lvl3pPr marL="347663" indent="0">
              <a:buNone/>
              <a:defRPr/>
            </a:lvl3pPr>
            <a:lvl4pPr marL="544513" indent="0">
              <a:buNone/>
              <a:defRPr/>
            </a:lvl4pPr>
            <a:lvl5pPr marL="719137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24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2800" y="1332000"/>
            <a:ext cx="6350000" cy="48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 sz="2400" b="1" dirty="0"/>
              <a:t>Agenda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1800000"/>
            <a:ext cx="11196638" cy="4154487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600"/>
              </a:spcAft>
              <a:buFont typeface="+mj-lt"/>
              <a:buAutoNum type="arabicPeriod"/>
              <a:defRPr sz="20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  <a:p>
            <a:pPr lvl="0"/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227519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o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2800" y="1332000"/>
            <a:ext cx="6350000" cy="4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22800" y="1800000"/>
            <a:ext cx="11196138" cy="4131446"/>
          </a:xfrm>
          <a:prstGeom prst="rect">
            <a:avLst/>
          </a:prstGeom>
        </p:spPr>
        <p:txBody>
          <a:bodyPr/>
          <a:lstStyle>
            <a:lvl1pPr marL="180975" indent="-18097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123596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o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2800" y="1332000"/>
            <a:ext cx="6350000" cy="4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22800" y="1800000"/>
            <a:ext cx="11196138" cy="4131446"/>
          </a:xfrm>
          <a:prstGeom prst="rect">
            <a:avLst/>
          </a:prstGeom>
        </p:spPr>
        <p:txBody>
          <a:bodyPr/>
          <a:lstStyle>
            <a:lvl1pPr marL="180975" marR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  <a:endParaRPr lang="en-GB" dirty="0"/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  <a:endParaRPr lang="en-GB" dirty="0"/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  <a:endParaRPr lang="en-GB" dirty="0"/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  <a:endParaRPr lang="en-GB" dirty="0"/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Edit text</a:t>
            </a:r>
            <a:endParaRPr lang="en-GB" dirty="0"/>
          </a:p>
          <a:p>
            <a:pPr marL="180975" marR="0" lvl="0" indent="-18097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183367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o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2800" y="1332000"/>
            <a:ext cx="6350000" cy="46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22800" y="1800000"/>
            <a:ext cx="11196138" cy="413144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err="1"/>
              <a:t>occum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debitae</a:t>
            </a:r>
            <a:r>
              <a:rPr lang="en-US" dirty="0"/>
              <a:t> </a:t>
            </a:r>
            <a:r>
              <a:rPr lang="en-US" dirty="0" err="1"/>
              <a:t>preprae</a:t>
            </a:r>
            <a:r>
              <a:rPr lang="en-US" dirty="0"/>
              <a:t> </a:t>
            </a:r>
            <a:r>
              <a:rPr lang="en-US" dirty="0" err="1"/>
              <a:t>perrovitaspe</a:t>
            </a:r>
            <a:r>
              <a:rPr lang="en-US" dirty="0"/>
              <a:t> </a:t>
            </a:r>
            <a:r>
              <a:rPr lang="en-US" dirty="0" err="1"/>
              <a:t>nimiliqui</a:t>
            </a:r>
            <a:r>
              <a:rPr lang="en-US" dirty="0"/>
              <a:t> </a:t>
            </a:r>
            <a:r>
              <a:rPr lang="en-US" dirty="0" err="1"/>
              <a:t>officipiet</a:t>
            </a:r>
            <a:r>
              <a:rPr lang="en-US" dirty="0"/>
              <a:t> </a:t>
            </a:r>
            <a:r>
              <a:rPr lang="en-US" dirty="0" err="1"/>
              <a:t>recte</a:t>
            </a:r>
            <a:r>
              <a:rPr lang="en-US" dirty="0"/>
              <a:t> </a:t>
            </a:r>
            <a:r>
              <a:rPr lang="en-US" dirty="0" err="1"/>
              <a:t>doluptatume</a:t>
            </a:r>
            <a:r>
              <a:rPr lang="en-US" dirty="0"/>
              <a:t> </a:t>
            </a:r>
            <a:r>
              <a:rPr lang="en-US" dirty="0" err="1"/>
              <a:t>venda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 </a:t>
            </a:r>
            <a:r>
              <a:rPr lang="en-US" dirty="0" err="1"/>
              <a:t>quamet</a:t>
            </a:r>
            <a:r>
              <a:rPr lang="en-US" dirty="0"/>
              <a:t> que </a:t>
            </a:r>
            <a:r>
              <a:rPr lang="en-US" dirty="0" err="1"/>
              <a:t>volores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in </a:t>
            </a:r>
            <a:r>
              <a:rPr lang="en-US" dirty="0" err="1"/>
              <a:t>elis</a:t>
            </a:r>
            <a:r>
              <a:rPr lang="en-US" dirty="0"/>
              <a:t> </a:t>
            </a:r>
            <a:r>
              <a:rPr lang="en-US" dirty="0" err="1"/>
              <a:t>everunt</a:t>
            </a:r>
            <a:r>
              <a:rPr lang="en-US" dirty="0"/>
              <a:t> </a:t>
            </a:r>
            <a:r>
              <a:rPr lang="en-US" dirty="0" err="1"/>
              <a:t>iberspicae</a:t>
            </a:r>
            <a:r>
              <a:rPr lang="en-US" dirty="0"/>
              <a:t> </a:t>
            </a:r>
            <a:r>
              <a:rPr lang="en-US" dirty="0" err="1"/>
              <a:t>eliquias</a:t>
            </a:r>
            <a:r>
              <a:rPr lang="en-US" dirty="0"/>
              <a:t> </a:t>
            </a:r>
            <a:r>
              <a:rPr lang="en-US" dirty="0" err="1"/>
              <a:t>dolupit</a:t>
            </a:r>
            <a:r>
              <a:rPr lang="en-US" dirty="0"/>
              <a:t>, </a:t>
            </a:r>
            <a:r>
              <a:rPr lang="en-US" dirty="0" err="1"/>
              <a:t>imusand</a:t>
            </a:r>
            <a:r>
              <a:rPr lang="en-US" dirty="0"/>
              <a:t> </a:t>
            </a:r>
            <a:r>
              <a:rPr lang="en-US" dirty="0" err="1"/>
              <a:t>itaquam</a:t>
            </a:r>
            <a:r>
              <a:rPr lang="en-US" dirty="0"/>
              <a:t> </a:t>
            </a:r>
            <a:r>
              <a:rPr lang="en-US" dirty="0" err="1"/>
              <a:t>inumend</a:t>
            </a:r>
            <a:r>
              <a:rPr lang="en-US" dirty="0"/>
              <a:t> </a:t>
            </a:r>
            <a:r>
              <a:rPr lang="en-US" dirty="0" err="1"/>
              <a:t>igenis</a:t>
            </a:r>
            <a:r>
              <a:rPr lang="en-US" dirty="0"/>
              <a:t> </a:t>
            </a:r>
            <a:r>
              <a:rPr lang="en-US" dirty="0" err="1"/>
              <a:t>voluptibusda</a:t>
            </a:r>
            <a:r>
              <a:rPr lang="en-US" dirty="0"/>
              <a:t> </a:t>
            </a:r>
            <a:r>
              <a:rPr lang="en-US" dirty="0" err="1"/>
              <a:t>volorest</a:t>
            </a:r>
            <a:r>
              <a:rPr lang="en-US" dirty="0"/>
              <a:t> </a:t>
            </a:r>
            <a:r>
              <a:rPr lang="en-US" dirty="0" err="1"/>
              <a:t>prores</a:t>
            </a:r>
            <a:r>
              <a:rPr lang="en-US" dirty="0"/>
              <a:t> </a:t>
            </a:r>
            <a:r>
              <a:rPr lang="en-US" dirty="0" err="1"/>
              <a:t>ium</a:t>
            </a:r>
            <a:r>
              <a:rPr lang="en-US" dirty="0"/>
              <a:t> </a:t>
            </a:r>
            <a:r>
              <a:rPr lang="en-US" dirty="0" err="1"/>
              <a:t>volorem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Suntion</a:t>
            </a:r>
            <a:r>
              <a:rPr lang="en-US" dirty="0"/>
              <a:t> </a:t>
            </a:r>
            <a:r>
              <a:rPr lang="en-US" dirty="0" err="1"/>
              <a:t>nobisci</a:t>
            </a:r>
            <a:r>
              <a:rPr lang="en-US" dirty="0"/>
              <a:t> </a:t>
            </a:r>
            <a:r>
              <a:rPr lang="en-US" dirty="0" err="1"/>
              <a:t>autae</a:t>
            </a:r>
            <a:r>
              <a:rPr lang="en-US" dirty="0"/>
              <a:t> </a:t>
            </a:r>
            <a:r>
              <a:rPr lang="en-US" dirty="0" err="1"/>
              <a:t>volut</a:t>
            </a:r>
            <a:r>
              <a:rPr lang="en-US" dirty="0"/>
              <a:t> </a:t>
            </a:r>
            <a:r>
              <a:rPr lang="en-US" dirty="0" err="1"/>
              <a:t>odis</a:t>
            </a:r>
            <a:r>
              <a:rPr lang="en-US" dirty="0"/>
              <a:t> </a:t>
            </a:r>
            <a:r>
              <a:rPr lang="en-US" dirty="0" err="1"/>
              <a:t>maximilit</a:t>
            </a:r>
            <a:r>
              <a:rPr lang="en-US" dirty="0"/>
              <a:t> </a:t>
            </a:r>
            <a:r>
              <a:rPr lang="en-US" dirty="0" err="1"/>
              <a:t>eaquasitate</a:t>
            </a:r>
            <a:r>
              <a:rPr lang="en-US" dirty="0"/>
              <a:t> </a:t>
            </a:r>
            <a:r>
              <a:rPr lang="en-US" dirty="0" err="1"/>
              <a:t>venihit</a:t>
            </a:r>
            <a:r>
              <a:rPr lang="en-US" dirty="0"/>
              <a:t> </a:t>
            </a:r>
            <a:r>
              <a:rPr lang="en-US" dirty="0" err="1"/>
              <a:t>atectusam</a:t>
            </a:r>
            <a:r>
              <a:rPr lang="en-US" dirty="0"/>
              <a:t> non </a:t>
            </a:r>
            <a:r>
              <a:rPr lang="en-US" dirty="0" err="1"/>
              <a:t>ea</a:t>
            </a:r>
            <a:r>
              <a:rPr lang="en-US" dirty="0"/>
              <a:t> qui </a:t>
            </a:r>
            <a:r>
              <a:rPr lang="en-US" dirty="0" err="1"/>
              <a:t>omnime</a:t>
            </a:r>
            <a:r>
              <a:rPr lang="en-US" dirty="0"/>
              <a:t> </a:t>
            </a:r>
            <a:r>
              <a:rPr lang="en-US" dirty="0" err="1"/>
              <a:t>volorepta</a:t>
            </a:r>
            <a:r>
              <a:rPr lang="en-US" dirty="0"/>
              <a:t> </a:t>
            </a:r>
            <a:r>
              <a:rPr lang="en-US" dirty="0" err="1"/>
              <a:t>excesentur</a:t>
            </a:r>
            <a:r>
              <a:rPr lang="en-US" dirty="0"/>
              <a:t>, </a:t>
            </a:r>
            <a:r>
              <a:rPr lang="en-US" dirty="0" err="1"/>
              <a:t>voluptia</a:t>
            </a:r>
            <a:r>
              <a:rPr lang="en-US" dirty="0"/>
              <a:t> </a:t>
            </a:r>
            <a:r>
              <a:rPr lang="en-US" dirty="0" err="1"/>
              <a:t>posa</a:t>
            </a:r>
            <a:r>
              <a:rPr lang="en-US" dirty="0"/>
              <a:t> </a:t>
            </a:r>
            <a:r>
              <a:rPr lang="en-US" dirty="0" err="1"/>
              <a:t>cupidelest</a:t>
            </a:r>
            <a:r>
              <a:rPr lang="en-US" dirty="0"/>
              <a:t>, </a:t>
            </a:r>
            <a:r>
              <a:rPr lang="en-US" dirty="0" err="1"/>
              <a:t>sequam</a:t>
            </a:r>
            <a:r>
              <a:rPr lang="en-US" dirty="0"/>
              <a:t> </a:t>
            </a:r>
            <a:r>
              <a:rPr lang="en-US" dirty="0" err="1"/>
              <a:t>doluptatus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optis</a:t>
            </a:r>
            <a:r>
              <a:rPr lang="en-US" dirty="0"/>
              <a:t> </a:t>
            </a:r>
            <a:r>
              <a:rPr lang="en-US" dirty="0" err="1"/>
              <a:t>etur</a:t>
            </a:r>
            <a:r>
              <a:rPr lang="en-US" dirty="0"/>
              <a:t> se </a:t>
            </a:r>
            <a:r>
              <a:rPr lang="en-US" dirty="0" err="1"/>
              <a:t>conse</a:t>
            </a:r>
            <a:r>
              <a:rPr lang="en-US" dirty="0"/>
              <a:t> </a:t>
            </a:r>
            <a:r>
              <a:rPr lang="en-US" dirty="0" err="1"/>
              <a:t>nulpa</a:t>
            </a:r>
            <a:r>
              <a:rPr lang="en-US" dirty="0"/>
              <a:t> con </a:t>
            </a:r>
            <a:r>
              <a:rPr lang="en-US" dirty="0" err="1"/>
              <a:t>etur</a:t>
            </a:r>
            <a:r>
              <a:rPr lang="en-US" dirty="0"/>
              <a:t>? </a:t>
            </a:r>
            <a:r>
              <a:rPr lang="en-US" dirty="0" err="1"/>
              <a:t>Quias</a:t>
            </a:r>
            <a:r>
              <a:rPr lang="en-US" dirty="0"/>
              <a:t> </a:t>
            </a:r>
            <a:r>
              <a:rPr lang="en-US" dirty="0" err="1"/>
              <a:t>verio</a:t>
            </a:r>
            <a:r>
              <a:rPr lang="en-US" dirty="0"/>
              <a:t> </a:t>
            </a:r>
            <a:r>
              <a:rPr lang="en-US" dirty="0" err="1"/>
              <a:t>delenda</a:t>
            </a:r>
            <a:r>
              <a:rPr lang="en-US" dirty="0"/>
              <a:t> </a:t>
            </a:r>
            <a:r>
              <a:rPr lang="en-US" dirty="0" err="1"/>
              <a:t>voluptatur</a:t>
            </a:r>
            <a:r>
              <a:rPr lang="en-US" dirty="0"/>
              <a:t>?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eic</a:t>
            </a:r>
            <a:r>
              <a:rPr lang="en-US" dirty="0"/>
              <a:t> </a:t>
            </a:r>
            <a:r>
              <a:rPr lang="en-US" dirty="0" err="1"/>
              <a:t>testia</a:t>
            </a:r>
            <a:r>
              <a:rPr lang="en-US" dirty="0"/>
              <a:t> </a:t>
            </a:r>
            <a:r>
              <a:rPr lang="en-US" dirty="0" err="1"/>
              <a:t>saped</a:t>
            </a:r>
            <a:r>
              <a:rPr lang="en-US" dirty="0"/>
              <a:t> most </a:t>
            </a:r>
            <a:r>
              <a:rPr lang="en-US" dirty="0" err="1"/>
              <a:t>laut</a:t>
            </a:r>
            <a:r>
              <a:rPr lang="en-US" dirty="0"/>
              <a:t> am a </a:t>
            </a:r>
          </a:p>
          <a:p>
            <a:pPr lvl="0"/>
            <a:r>
              <a:rPr lang="en-US" dirty="0" err="1"/>
              <a:t>cuptass</a:t>
            </a:r>
            <a:r>
              <a:rPr lang="en-US" dirty="0"/>
              <a:t> </a:t>
            </a:r>
            <a:r>
              <a:rPr lang="en-US" dirty="0" err="1"/>
              <a:t>imporestor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exceseque</a:t>
            </a:r>
            <a:r>
              <a:rPr lang="en-US" dirty="0"/>
              <a:t> </a:t>
            </a:r>
            <a:r>
              <a:rPr lang="en-US" dirty="0" err="1"/>
              <a:t>corehene</a:t>
            </a:r>
            <a:r>
              <a:rPr lang="en-US" dirty="0"/>
              <a:t> </a:t>
            </a:r>
            <a:r>
              <a:rPr lang="en-US" dirty="0" err="1"/>
              <a:t>latia</a:t>
            </a:r>
            <a:r>
              <a:rPr lang="en-US" dirty="0"/>
              <a:t> </a:t>
            </a:r>
            <a:r>
              <a:rPr lang="en-US" dirty="0" err="1"/>
              <a:t>venditiur</a:t>
            </a:r>
            <a:r>
              <a:rPr lang="en-US" dirty="0"/>
              <a:t>? </a:t>
            </a:r>
            <a:r>
              <a:rPr lang="en-US" dirty="0" err="1"/>
              <a:t>Untibus</a:t>
            </a:r>
            <a:r>
              <a:rPr lang="en-US" dirty="0"/>
              <a:t> </a:t>
            </a:r>
            <a:r>
              <a:rPr lang="en-US" dirty="0" err="1"/>
              <a:t>mosandam</a:t>
            </a:r>
            <a:r>
              <a:rPr lang="en-US" dirty="0"/>
              <a:t> </a:t>
            </a:r>
            <a:r>
              <a:rPr lang="en-US" dirty="0" err="1"/>
              <a:t>fugiatiam</a:t>
            </a:r>
            <a:r>
              <a:rPr lang="en-US" dirty="0"/>
              <a:t> </a:t>
            </a:r>
            <a:r>
              <a:rPr lang="en-US" dirty="0" err="1"/>
              <a:t>ipsundu</a:t>
            </a:r>
            <a:r>
              <a:rPr lang="en-US" dirty="0"/>
              <a:t> </a:t>
            </a:r>
            <a:r>
              <a:rPr lang="en-US" dirty="0" err="1"/>
              <a:t>ntisitest</a:t>
            </a:r>
            <a:r>
              <a:rPr lang="en-US" dirty="0"/>
              <a:t>,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346387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content /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2"/>
          <p:cNvSpPr>
            <a:spLocks noGrp="1"/>
          </p:cNvSpPr>
          <p:nvPr>
            <p:ph type="pic" idx="12"/>
          </p:nvPr>
        </p:nvSpPr>
        <p:spPr>
          <a:xfrm>
            <a:off x="6480000" y="1800000"/>
            <a:ext cx="5400000" cy="414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22800" y="1332000"/>
            <a:ext cx="6350000" cy="388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1800000"/>
            <a:ext cx="5400675" cy="4176713"/>
          </a:xfrm>
          <a:prstGeom prst="rect">
            <a:avLst/>
          </a:prstGeom>
        </p:spPr>
        <p:txBody>
          <a:bodyPr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2751364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content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3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15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22800" y="1332000"/>
            <a:ext cx="5399088" cy="4584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0" y="1800000"/>
            <a:ext cx="5399088" cy="414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22299" y="1800000"/>
            <a:ext cx="5399088" cy="414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  <a:lvl2pPr>
              <a:defRPr sz="12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200">
                <a:solidFill>
                  <a:srgbClr val="000000"/>
                </a:solidFill>
              </a:defRPr>
            </a:lvl4pPr>
            <a:lvl5pPr>
              <a:defRPr sz="12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24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3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15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332000"/>
            <a:ext cx="6350000" cy="459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22300" y="1800000"/>
            <a:ext cx="3486150" cy="4126458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Edit 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480704" y="1800000"/>
            <a:ext cx="3486150" cy="4126458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Edit text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8361052" y="1800000"/>
            <a:ext cx="3486150" cy="4126458"/>
          </a:xfrm>
          <a:prstGeom prst="rect">
            <a:avLst/>
          </a:prstGeom>
        </p:spPr>
        <p:txBody>
          <a:bodyPr/>
          <a:lstStyle>
            <a:lvl1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Edit text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3972168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3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05513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15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4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24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622800" y="1800000"/>
            <a:ext cx="2515870" cy="4140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00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442184" y="1800000"/>
            <a:ext cx="2515870" cy="4140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00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7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61568" y="1800000"/>
            <a:ext cx="2515870" cy="4140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00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9080953" y="1800000"/>
            <a:ext cx="2515870" cy="4140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000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332000"/>
            <a:ext cx="6350000" cy="4590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157020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28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622800" y="1800000"/>
            <a:ext cx="11196138" cy="2016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0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622800" y="3924000"/>
            <a:ext cx="11196138" cy="2016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22800" y="1332000"/>
            <a:ext cx="6350000" cy="476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199084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5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17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332000"/>
            <a:ext cx="6350000" cy="470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622300" y="1800000"/>
            <a:ext cx="5400675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3960000"/>
            <a:ext cx="5400675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372000" y="1800000"/>
            <a:ext cx="5400675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372000" y="3960000"/>
            <a:ext cx="5400675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2985115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6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28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622800" y="1800000"/>
            <a:ext cx="3484800" cy="1980000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0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605955" y="3924000"/>
            <a:ext cx="3484800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4478400" y="1800000"/>
            <a:ext cx="3484800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4478400" y="3924000"/>
            <a:ext cx="3484800" cy="1980000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8334000" y="1800000"/>
            <a:ext cx="3484800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35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34000" y="3924000"/>
            <a:ext cx="3484800" cy="1980000"/>
          </a:xfrm>
          <a:prstGeom prst="rect">
            <a:avLst/>
          </a:prstGeom>
        </p:spPr>
        <p:txBody>
          <a:bodyPr/>
          <a:lstStyle>
            <a:lvl1pPr marL="174625" indent="-174625">
              <a:spcBef>
                <a:spcPts val="0"/>
              </a:spcBef>
              <a:spcAft>
                <a:spcPts val="60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text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2800" y="1332000"/>
            <a:ext cx="6350000" cy="470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695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2019610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1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73609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2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3"/>
          <p:cNvSpPr>
            <a:spLocks noGrp="1"/>
          </p:cNvSpPr>
          <p:nvPr>
            <p:ph sz="half" idx="1" hasCustomPrompt="1"/>
          </p:nvPr>
        </p:nvSpPr>
        <p:spPr>
          <a:xfrm>
            <a:off x="622800" y="1800000"/>
            <a:ext cx="2515870" cy="2016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3442184" y="1800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61568" y="1800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5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9080953" y="1800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622800" y="3924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7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442184" y="3924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261568" y="3924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29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9080953" y="3924000"/>
            <a:ext cx="2515870" cy="2016000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 sz="1400" b="0">
                <a:solidFill>
                  <a:srgbClr val="002060"/>
                </a:solidFill>
              </a:defRPr>
            </a:lvl1pPr>
          </a:lstStyle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en-US" dirty="0"/>
              <a:t>Add text</a:t>
            </a:r>
            <a:endParaRPr lang="en-GB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2800" y="1332000"/>
            <a:ext cx="6350000" cy="4590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sz="2400" b="1" dirty="0"/>
              <a:t>Headline</a:t>
            </a:r>
            <a:endParaRPr lang="en-GB" dirty="0"/>
          </a:p>
        </p:txBody>
      </p:sp>
      <p:sp>
        <p:nvSpPr>
          <p:cNvPr id="3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2299" y="643797"/>
            <a:ext cx="11453813" cy="461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Add text - chapter</a:t>
            </a:r>
          </a:p>
        </p:txBody>
      </p:sp>
    </p:spTree>
    <p:extLst>
      <p:ext uri="{BB962C8B-B14F-4D97-AF65-F5344CB8AC3E}">
        <p14:creationId xmlns:p14="http://schemas.microsoft.com/office/powerpoint/2010/main" val="1186676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-60672" y="5877271"/>
            <a:ext cx="12529392" cy="1152129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14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720725" y="6624638"/>
            <a:ext cx="10801350" cy="14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7000"/>
              </a:lnSpc>
              <a:defRPr/>
            </a:pPr>
            <a:r>
              <a:rPr lang="en-US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© </a:t>
            </a:r>
            <a:r>
              <a:rPr lang="da-DK" altLang="da-DK" sz="600" dirty="0">
                <a:solidFill>
                  <a:srgbClr val="000000"/>
                </a:solidFill>
                <a:latin typeface="Bosch Office Sans" panose="020B0604020202020204" pitchFamily="34" charset="0"/>
              </a:rPr>
              <a:t>Holger Christiansen A/S – A Bosch Group Company </a:t>
            </a:r>
            <a:r>
              <a:rPr lang="da-DK" altLang="da-DK" sz="600" noProof="1">
                <a:solidFill>
                  <a:srgbClr val="000000"/>
                </a:solidFill>
                <a:latin typeface="Bosch Office Sans" panose="020B0604020202020204" pitchFamily="34" charset="0"/>
              </a:rPr>
              <a:t>2020. All rights reserved, also regarding any disposal, exploitation, reproduction, editing, distribution, as well as in the event of applications for industrial property rights.</a:t>
            </a:r>
          </a:p>
        </p:txBody>
      </p:sp>
      <p:pic>
        <p:nvPicPr>
          <p:cNvPr id="2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3" y="6005513"/>
            <a:ext cx="11144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Slide Number Placeholder 6"/>
          <p:cNvSpPr txBox="1">
            <a:spLocks/>
          </p:cNvSpPr>
          <p:nvPr userDrawn="1"/>
        </p:nvSpPr>
        <p:spPr>
          <a:xfrm>
            <a:off x="360363" y="6627813"/>
            <a:ext cx="288925" cy="409575"/>
          </a:xfrm>
          <a:prstGeom prst="rect">
            <a:avLst/>
          </a:prstGeom>
        </p:spPr>
        <p:txBody>
          <a:bodyPr lIns="0" tIns="0" rIns="0" bIns="0"/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999FA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rebuchet MS" panose="020B0603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3371F933-9885-4B1B-B665-5239BD9163E5}" type="slidenum">
              <a:rPr lang="en-US" noProof="1" smtClean="0"/>
              <a:pPr>
                <a:defRPr/>
              </a:pPr>
              <a:t>‹#›</a:t>
            </a:fld>
            <a:endParaRPr lang="en-US" noProof="1"/>
          </a:p>
        </p:txBody>
      </p:sp>
      <p:cxnSp>
        <p:nvCxnSpPr>
          <p:cNvPr id="31" name="Lige forbindelse 8"/>
          <p:cNvCxnSpPr/>
          <p:nvPr userDrawn="1"/>
        </p:nvCxnSpPr>
        <p:spPr>
          <a:xfrm>
            <a:off x="334963" y="6597650"/>
            <a:ext cx="11522075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33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40704" y="-84061"/>
            <a:ext cx="12529392" cy="1344536"/>
          </a:xfrm>
          <a:prstGeom prst="rect">
            <a:avLst/>
          </a:prstGeom>
          <a:solidFill>
            <a:srgbClr val="EEF3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3"/>
          <p:cNvSpPr txBox="1">
            <a:spLocks/>
          </p:cNvSpPr>
          <p:nvPr userDrawn="1"/>
        </p:nvSpPr>
        <p:spPr>
          <a:xfrm>
            <a:off x="622300" y="230188"/>
            <a:ext cx="11453813" cy="4619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Your trusted</a:t>
            </a:r>
            <a:r>
              <a:rPr lang="en-GB" baseline="0" dirty="0"/>
              <a:t> partner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6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7" r:id="rId2"/>
    <p:sldLayoutId id="2147483649" r:id="rId3"/>
    <p:sldLayoutId id="2147483669" r:id="rId4"/>
    <p:sldLayoutId id="2147483670" r:id="rId5"/>
    <p:sldLayoutId id="2147483658" r:id="rId6"/>
    <p:sldLayoutId id="2147483650" r:id="rId7"/>
    <p:sldLayoutId id="2147483668" r:id="rId8"/>
    <p:sldLayoutId id="2147483651" r:id="rId9"/>
    <p:sldLayoutId id="2147483654" r:id="rId10"/>
    <p:sldLayoutId id="2147483661" r:id="rId11"/>
    <p:sldLayoutId id="2147483664" r:id="rId12"/>
    <p:sldLayoutId id="2147483665" r:id="rId13"/>
    <p:sldLayoutId id="2147483662" r:id="rId14"/>
    <p:sldLayoutId id="214748366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4800" dirty="0"/>
              <a:t>Where-to-buy Tech-Onboarding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HC-CARGO 2025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85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8EA8A-E5CC-3951-ED40-20F970F3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C696372-B645-DD1E-D03F-CBAE7E268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08" y="1331984"/>
            <a:ext cx="5321275" cy="264719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B8297E-11ED-C2CA-9D47-E513A0BAA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err="1"/>
              <a:t>Where</a:t>
            </a:r>
            <a:r>
              <a:rPr lang="da-DK" dirty="0"/>
              <a:t>-to-</a:t>
            </a:r>
            <a:r>
              <a:rPr lang="da-DK" dirty="0" err="1"/>
              <a:t>buy</a:t>
            </a:r>
            <a:r>
              <a:rPr lang="da-DK" dirty="0"/>
              <a:t> user </a:t>
            </a:r>
            <a:r>
              <a:rPr lang="da-DK" dirty="0" err="1"/>
              <a:t>journey</a:t>
            </a:r>
            <a:endParaRPr lang="da-DK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7C193D-53C4-B0C5-F35E-E5FF7C70327A}"/>
              </a:ext>
            </a:extLst>
          </p:cNvPr>
          <p:cNvSpPr/>
          <p:nvPr/>
        </p:nvSpPr>
        <p:spPr>
          <a:xfrm>
            <a:off x="3041034" y="2171501"/>
            <a:ext cx="255142" cy="255142"/>
          </a:xfrm>
          <a:prstGeom prst="ellipse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4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24F88-6B3F-52A1-120E-EDAA40D3D3D6}"/>
              </a:ext>
            </a:extLst>
          </p:cNvPr>
          <p:cNvSpPr/>
          <p:nvPr/>
        </p:nvSpPr>
        <p:spPr>
          <a:xfrm>
            <a:off x="3310244" y="2185569"/>
            <a:ext cx="638303" cy="1989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E357AB2-52A8-626F-4059-1AE6E56C5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73" y="1068335"/>
            <a:ext cx="5729793" cy="148805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E123B1D-B4B2-A0EC-1D34-5D0512473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034" y="3718660"/>
            <a:ext cx="2352886" cy="218254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1482DDC3-5D3C-5427-4BA4-5EE3B69B6B84}"/>
              </a:ext>
            </a:extLst>
          </p:cNvPr>
          <p:cNvSpPr/>
          <p:nvPr/>
        </p:nvSpPr>
        <p:spPr>
          <a:xfrm>
            <a:off x="2778910" y="5634327"/>
            <a:ext cx="255142" cy="255142"/>
          </a:xfrm>
          <a:prstGeom prst="ellipse">
            <a:avLst/>
          </a:prstGeom>
          <a:solidFill>
            <a:srgbClr val="000000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D82304-D8D9-24AE-898D-EAD23235AECE}"/>
              </a:ext>
            </a:extLst>
          </p:cNvPr>
          <p:cNvSpPr/>
          <p:nvPr/>
        </p:nvSpPr>
        <p:spPr>
          <a:xfrm>
            <a:off x="3100994" y="5650795"/>
            <a:ext cx="2041277" cy="2643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C69AD4D-AD01-7586-A335-694E9A765E82}"/>
              </a:ext>
            </a:extLst>
          </p:cNvPr>
          <p:cNvCxnSpPr>
            <a:cxnSpLocks/>
          </p:cNvCxnSpPr>
          <p:nvPr/>
        </p:nvCxnSpPr>
        <p:spPr>
          <a:xfrm>
            <a:off x="3598606" y="2426643"/>
            <a:ext cx="349941" cy="129201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7C1451B-01E8-FDE9-3EF6-1C6C6229236F}"/>
              </a:ext>
            </a:extLst>
          </p:cNvPr>
          <p:cNvCxnSpPr>
            <a:cxnSpLocks/>
          </p:cNvCxnSpPr>
          <p:nvPr/>
        </p:nvCxnSpPr>
        <p:spPr>
          <a:xfrm flipV="1">
            <a:off x="3598606" y="2426643"/>
            <a:ext cx="2251588" cy="322415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D03FB42-3F5E-5832-F8DC-12D87C2909D1}"/>
              </a:ext>
            </a:extLst>
          </p:cNvPr>
          <p:cNvCxnSpPr>
            <a:cxnSpLocks/>
            <a:stCxn id="28" idx="3"/>
            <a:endCxn id="41" idx="1"/>
          </p:cNvCxnSpPr>
          <p:nvPr/>
        </p:nvCxnSpPr>
        <p:spPr>
          <a:xfrm flipV="1">
            <a:off x="5142271" y="4397918"/>
            <a:ext cx="987663" cy="138506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3BA77114-75E9-DC82-86F2-39E7E51A0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4" y="2715939"/>
            <a:ext cx="5078361" cy="336395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0078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1E44-C945-DB71-E798-BE8DF80FD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35D8C8B-E4EB-5F1D-C080-989B5B2BA8C6}"/>
              </a:ext>
            </a:extLst>
          </p:cNvPr>
          <p:cNvSpPr/>
          <p:nvPr/>
        </p:nvSpPr>
        <p:spPr>
          <a:xfrm>
            <a:off x="1808359" y="1907608"/>
            <a:ext cx="6932434" cy="924255"/>
          </a:xfrm>
          <a:prstGeom prst="rect">
            <a:avLst/>
          </a:prstGeom>
          <a:noFill/>
          <a:ln w="38100">
            <a:solidFill>
              <a:srgbClr val="005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FBB218-901A-5857-4C05-3A04485A2B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175" y="1332000"/>
            <a:ext cx="6350000" cy="468000"/>
          </a:xfrm>
        </p:spPr>
        <p:txBody>
          <a:bodyPr/>
          <a:lstStyle/>
          <a:p>
            <a:r>
              <a:rPr lang="en-DE" dirty="0"/>
              <a:t>Architecture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9F43D-7457-B266-C124-412DFBFD8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err="1"/>
              <a:t>Where</a:t>
            </a:r>
            <a:r>
              <a:rPr lang="da-DK" dirty="0"/>
              <a:t>-to-</a:t>
            </a:r>
            <a:r>
              <a:rPr lang="da-DK" dirty="0" err="1"/>
              <a:t>buy</a:t>
            </a:r>
            <a:r>
              <a:rPr lang="da-DK" dirty="0"/>
              <a:t> </a:t>
            </a:r>
          </a:p>
          <a:p>
            <a:endParaRPr lang="en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82C666-743F-B1F9-7B6E-6CFB41822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780" y="1662554"/>
            <a:ext cx="2298700" cy="533400"/>
          </a:xfrm>
          <a:prstGeom prst="rect">
            <a:avLst/>
          </a:prstGeom>
        </p:spPr>
      </p:pic>
      <p:pic>
        <p:nvPicPr>
          <p:cNvPr id="11" name="Picture 4" descr="Sftp - Free security icons">
            <a:extLst>
              <a:ext uri="{FF2B5EF4-FFF2-40B4-BE49-F238E27FC236}">
                <a16:creationId xmlns:a16="http://schemas.microsoft.com/office/drawing/2014/main" id="{B67D7D8E-4413-4353-FBE8-B6550A9D8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950" y="2347843"/>
            <a:ext cx="765565" cy="76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B5DA77A-1F6B-0731-91AF-8B0176132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39" y="4301586"/>
            <a:ext cx="620901" cy="2661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19AB497-7B81-A3A7-192D-F6C0F6732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585" y="4190501"/>
            <a:ext cx="386785" cy="388245"/>
          </a:xfrm>
          <a:prstGeom prst="rect">
            <a:avLst/>
          </a:prstGeom>
        </p:spPr>
      </p:pic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6C929C0-0F99-435D-C909-03FB2EF805E0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8145978" y="3099551"/>
            <a:ext cx="0" cy="109095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F9DAF388-7299-0722-CDB5-ED6D457CD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9454" y="3450755"/>
            <a:ext cx="321041" cy="36933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7F7C8F-C422-D087-8B36-06AE73A6F2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129" y="3890600"/>
            <a:ext cx="223210" cy="21347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CDC7238-3992-9B26-5DE2-46D50F90AF99}"/>
              </a:ext>
            </a:extLst>
          </p:cNvPr>
          <p:cNvSpPr txBox="1"/>
          <p:nvPr/>
        </p:nvSpPr>
        <p:spPr>
          <a:xfrm>
            <a:off x="8833676" y="3396253"/>
            <a:ext cx="947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/>
              <a:t>Daily upload of stock file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EAC0B17-265A-5BE3-2E4F-10CF84E3F939}"/>
              </a:ext>
            </a:extLst>
          </p:cNvPr>
          <p:cNvSpPr txBox="1"/>
          <p:nvPr/>
        </p:nvSpPr>
        <p:spPr>
          <a:xfrm>
            <a:off x="8828229" y="4196876"/>
            <a:ext cx="947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/>
              <a:t>Wholesalers</a:t>
            </a:r>
          </a:p>
        </p:txBody>
      </p:sp>
      <p:pic>
        <p:nvPicPr>
          <p:cNvPr id="47" name="Picture 4" descr="Webshop - Free commerce and shopping icons">
            <a:extLst>
              <a:ext uri="{FF2B5EF4-FFF2-40B4-BE49-F238E27FC236}">
                <a16:creationId xmlns:a16="http://schemas.microsoft.com/office/drawing/2014/main" id="{84100939-E3E5-15FD-A1E2-F817E65BE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314" y="4515925"/>
            <a:ext cx="597326" cy="5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7F4E0579-0494-8E26-66F0-AFFAECECCFC3}"/>
              </a:ext>
            </a:extLst>
          </p:cNvPr>
          <p:cNvSpPr txBox="1"/>
          <p:nvPr/>
        </p:nvSpPr>
        <p:spPr>
          <a:xfrm>
            <a:off x="8849275" y="4598739"/>
            <a:ext cx="947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/>
              <a:t>Wholesaler webshops</a:t>
            </a:r>
          </a:p>
        </p:txBody>
      </p:sp>
      <p:pic>
        <p:nvPicPr>
          <p:cNvPr id="1030" name="Picture 6" descr="Flat Laptop Icon Laptop PNG &amp; SVG Design For T-Shirts">
            <a:extLst>
              <a:ext uri="{FF2B5EF4-FFF2-40B4-BE49-F238E27FC236}">
                <a16:creationId xmlns:a16="http://schemas.microsoft.com/office/drawing/2014/main" id="{E0C538D3-E3D3-B8F9-9FE9-CE04B6E3E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67" y="3630431"/>
            <a:ext cx="2583772" cy="258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DD7420C-D251-3784-A6C0-A507A3B1CDA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017" y="4549350"/>
            <a:ext cx="1024693" cy="718616"/>
          </a:xfrm>
          <a:prstGeom prst="rect">
            <a:avLst/>
          </a:prstGeom>
        </p:spPr>
      </p:pic>
      <p:pic>
        <p:nvPicPr>
          <p:cNvPr id="1032" name="Picture 8" descr="API interface Vector Icons free download in SVG, PNG Format">
            <a:extLst>
              <a:ext uri="{FF2B5EF4-FFF2-40B4-BE49-F238E27FC236}">
                <a16:creationId xmlns:a16="http://schemas.microsoft.com/office/drawing/2014/main" id="{C4B2268B-0EB3-7078-5273-068050B3B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863" y="2103793"/>
            <a:ext cx="1024693" cy="102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C00522AE-DBA7-8B6E-E5F1-5FC54AFCB7A1}"/>
              </a:ext>
            </a:extLst>
          </p:cNvPr>
          <p:cNvCxnSpPr>
            <a:cxnSpLocks/>
          </p:cNvCxnSpPr>
          <p:nvPr/>
        </p:nvCxnSpPr>
        <p:spPr>
          <a:xfrm flipV="1">
            <a:off x="2410652" y="2945018"/>
            <a:ext cx="0" cy="1245483"/>
          </a:xfrm>
          <a:prstGeom prst="straightConnector1">
            <a:avLst/>
          </a:prstGeom>
          <a:ln w="12700">
            <a:solidFill>
              <a:srgbClr val="0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Picture 4" descr="Sftp - Free security icons">
            <a:extLst>
              <a:ext uri="{FF2B5EF4-FFF2-40B4-BE49-F238E27FC236}">
                <a16:creationId xmlns:a16="http://schemas.microsoft.com/office/drawing/2014/main" id="{75B501C7-8C08-EF8C-30CB-937783005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876" y="2348492"/>
            <a:ext cx="765565" cy="76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4" descr="Sftp - Free security icons">
            <a:extLst>
              <a:ext uri="{FF2B5EF4-FFF2-40B4-BE49-F238E27FC236}">
                <a16:creationId xmlns:a16="http://schemas.microsoft.com/office/drawing/2014/main" id="{8EB3EC96-E2C8-3F0B-1F25-90515413F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722" y="2348493"/>
            <a:ext cx="765565" cy="76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037">
            <a:extLst>
              <a:ext uri="{FF2B5EF4-FFF2-40B4-BE49-F238E27FC236}">
                <a16:creationId xmlns:a16="http://schemas.microsoft.com/office/drawing/2014/main" id="{CB95E231-4B33-6E44-3435-4BF3BAE95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837" y="4202288"/>
            <a:ext cx="386785" cy="388245"/>
          </a:xfrm>
          <a:prstGeom prst="rect">
            <a:avLst/>
          </a:prstGeom>
        </p:spPr>
      </p:pic>
      <p:cxnSp>
        <p:nvCxnSpPr>
          <p:cNvPr id="1039" name="Straight Arrow Connector 1038">
            <a:extLst>
              <a:ext uri="{FF2B5EF4-FFF2-40B4-BE49-F238E27FC236}">
                <a16:creationId xmlns:a16="http://schemas.microsoft.com/office/drawing/2014/main" id="{29EBA37B-33E0-73B2-D836-D3D53410FD10}"/>
              </a:ext>
            </a:extLst>
          </p:cNvPr>
          <p:cNvCxnSpPr>
            <a:cxnSpLocks/>
            <a:stCxn id="1038" idx="0"/>
          </p:cNvCxnSpPr>
          <p:nvPr/>
        </p:nvCxnSpPr>
        <p:spPr>
          <a:xfrm flipV="1">
            <a:off x="6660230" y="3111338"/>
            <a:ext cx="0" cy="109095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0" name="Picture 1039">
            <a:extLst>
              <a:ext uri="{FF2B5EF4-FFF2-40B4-BE49-F238E27FC236}">
                <a16:creationId xmlns:a16="http://schemas.microsoft.com/office/drawing/2014/main" id="{414F6EA6-2C32-FDD8-EF4C-0242E6945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706" y="3462542"/>
            <a:ext cx="321041" cy="369332"/>
          </a:xfrm>
          <a:prstGeom prst="rect">
            <a:avLst/>
          </a:prstGeom>
        </p:spPr>
      </p:pic>
      <p:pic>
        <p:nvPicPr>
          <p:cNvPr id="1041" name="Picture 1040">
            <a:extLst>
              <a:ext uri="{FF2B5EF4-FFF2-40B4-BE49-F238E27FC236}">
                <a16:creationId xmlns:a16="http://schemas.microsoft.com/office/drawing/2014/main" id="{94F2F632-EE18-4C22-2889-313640ED87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0381" y="3902387"/>
            <a:ext cx="223210" cy="213475"/>
          </a:xfrm>
          <a:prstGeom prst="rect">
            <a:avLst/>
          </a:prstGeom>
        </p:spPr>
      </p:pic>
      <p:pic>
        <p:nvPicPr>
          <p:cNvPr id="1042" name="Picture 4" descr="Webshop - Free commerce and shopping icons">
            <a:extLst>
              <a:ext uri="{FF2B5EF4-FFF2-40B4-BE49-F238E27FC236}">
                <a16:creationId xmlns:a16="http://schemas.microsoft.com/office/drawing/2014/main" id="{D3AD60A6-8EEF-EC02-29DB-0153273FC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566" y="4527712"/>
            <a:ext cx="597326" cy="5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042">
            <a:extLst>
              <a:ext uri="{FF2B5EF4-FFF2-40B4-BE49-F238E27FC236}">
                <a16:creationId xmlns:a16="http://schemas.microsoft.com/office/drawing/2014/main" id="{29980917-DBA7-9135-747B-EEBD3E4DA6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926" y="4202288"/>
            <a:ext cx="386785" cy="388245"/>
          </a:xfrm>
          <a:prstGeom prst="rect">
            <a:avLst/>
          </a:prstGeom>
        </p:spPr>
      </p:pic>
      <p:cxnSp>
        <p:nvCxnSpPr>
          <p:cNvPr id="1044" name="Straight Arrow Connector 1043">
            <a:extLst>
              <a:ext uri="{FF2B5EF4-FFF2-40B4-BE49-F238E27FC236}">
                <a16:creationId xmlns:a16="http://schemas.microsoft.com/office/drawing/2014/main" id="{67D84428-43E0-ADCE-147D-E822D5DFE0BE}"/>
              </a:ext>
            </a:extLst>
          </p:cNvPr>
          <p:cNvCxnSpPr>
            <a:cxnSpLocks/>
            <a:stCxn id="1043" idx="0"/>
          </p:cNvCxnSpPr>
          <p:nvPr/>
        </p:nvCxnSpPr>
        <p:spPr>
          <a:xfrm flipV="1">
            <a:off x="5188319" y="3111338"/>
            <a:ext cx="0" cy="1090950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5" name="Picture 1044">
            <a:extLst>
              <a:ext uri="{FF2B5EF4-FFF2-40B4-BE49-F238E27FC236}">
                <a16:creationId xmlns:a16="http://schemas.microsoft.com/office/drawing/2014/main" id="{A9A7B618-D741-C2CF-FCDE-C71D5D216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795" y="3462542"/>
            <a:ext cx="321041" cy="369332"/>
          </a:xfrm>
          <a:prstGeom prst="rect">
            <a:avLst/>
          </a:prstGeom>
        </p:spPr>
      </p:pic>
      <p:pic>
        <p:nvPicPr>
          <p:cNvPr id="1046" name="Picture 1045">
            <a:extLst>
              <a:ext uri="{FF2B5EF4-FFF2-40B4-BE49-F238E27FC236}">
                <a16:creationId xmlns:a16="http://schemas.microsoft.com/office/drawing/2014/main" id="{F90C7BE9-040B-EBF5-9A1B-2C5ECD6583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8470" y="3902387"/>
            <a:ext cx="223210" cy="213475"/>
          </a:xfrm>
          <a:prstGeom prst="rect">
            <a:avLst/>
          </a:prstGeom>
        </p:spPr>
      </p:pic>
      <p:pic>
        <p:nvPicPr>
          <p:cNvPr id="1047" name="Picture 4" descr="Webshop - Free commerce and shopping icons">
            <a:extLst>
              <a:ext uri="{FF2B5EF4-FFF2-40B4-BE49-F238E27FC236}">
                <a16:creationId xmlns:a16="http://schemas.microsoft.com/office/drawing/2014/main" id="{02DAF503-0D9A-0979-BC37-B6450267E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655" y="4527712"/>
            <a:ext cx="597326" cy="59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1BCAA5FC-53B7-D25E-F2FF-30A5AD22F569}"/>
              </a:ext>
            </a:extLst>
          </p:cNvPr>
          <p:cNvCxnSpPr>
            <a:cxnSpLocks/>
          </p:cNvCxnSpPr>
          <p:nvPr/>
        </p:nvCxnSpPr>
        <p:spPr>
          <a:xfrm flipV="1">
            <a:off x="5188319" y="5125038"/>
            <a:ext cx="0" cy="245859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Arrow Connector 1050">
            <a:extLst>
              <a:ext uri="{FF2B5EF4-FFF2-40B4-BE49-F238E27FC236}">
                <a16:creationId xmlns:a16="http://schemas.microsoft.com/office/drawing/2014/main" id="{3934BA5B-248D-66AA-CF7D-E670E053C0C0}"/>
              </a:ext>
            </a:extLst>
          </p:cNvPr>
          <p:cNvCxnSpPr>
            <a:cxnSpLocks/>
          </p:cNvCxnSpPr>
          <p:nvPr/>
        </p:nvCxnSpPr>
        <p:spPr>
          <a:xfrm flipV="1">
            <a:off x="6656216" y="5125038"/>
            <a:ext cx="0" cy="245859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Arrow Connector 1051">
            <a:extLst>
              <a:ext uri="{FF2B5EF4-FFF2-40B4-BE49-F238E27FC236}">
                <a16:creationId xmlns:a16="http://schemas.microsoft.com/office/drawing/2014/main" id="{C2BC63F5-01B6-753B-E811-97986B662A62}"/>
              </a:ext>
            </a:extLst>
          </p:cNvPr>
          <p:cNvCxnSpPr>
            <a:cxnSpLocks/>
          </p:cNvCxnSpPr>
          <p:nvPr/>
        </p:nvCxnSpPr>
        <p:spPr>
          <a:xfrm flipV="1">
            <a:off x="8131655" y="5118599"/>
            <a:ext cx="0" cy="245859"/>
          </a:xfrm>
          <a:prstGeom prst="straightConnector1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0E682736-414A-B74E-8BAB-19BCD03F50C5}"/>
              </a:ext>
            </a:extLst>
          </p:cNvPr>
          <p:cNvCxnSpPr>
            <a:cxnSpLocks/>
          </p:cNvCxnSpPr>
          <p:nvPr/>
        </p:nvCxnSpPr>
        <p:spPr>
          <a:xfrm>
            <a:off x="3612524" y="5370897"/>
            <a:ext cx="4527015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9" name="TextBox 1058">
            <a:extLst>
              <a:ext uri="{FF2B5EF4-FFF2-40B4-BE49-F238E27FC236}">
                <a16:creationId xmlns:a16="http://schemas.microsoft.com/office/drawing/2014/main" id="{5F01FAF9-C27E-1CB9-D293-32C2EB65606D}"/>
              </a:ext>
            </a:extLst>
          </p:cNvPr>
          <p:cNvSpPr txBox="1"/>
          <p:nvPr/>
        </p:nvSpPr>
        <p:spPr>
          <a:xfrm>
            <a:off x="3909359" y="5364458"/>
            <a:ext cx="2634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/>
              <a:t>Redirect to wholesaler product detail page</a:t>
            </a: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9C859C97-EB00-19A5-9422-F14DCB2837B7}"/>
              </a:ext>
            </a:extLst>
          </p:cNvPr>
          <p:cNvSpPr txBox="1"/>
          <p:nvPr/>
        </p:nvSpPr>
        <p:spPr>
          <a:xfrm>
            <a:off x="2383761" y="3450755"/>
            <a:ext cx="126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900" dirty="0"/>
              <a:t>Stock query against </a:t>
            </a:r>
          </a:p>
          <a:p>
            <a:r>
              <a:rPr lang="en-DE" sz="900" dirty="0"/>
              <a:t>Nexmart API</a:t>
            </a:r>
          </a:p>
        </p:txBody>
      </p:sp>
    </p:spTree>
    <p:extLst>
      <p:ext uri="{BB962C8B-B14F-4D97-AF65-F5344CB8AC3E}">
        <p14:creationId xmlns:p14="http://schemas.microsoft.com/office/powerpoint/2010/main" val="281572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A905AE-1780-8DFA-A41A-DB924A7321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DE" dirty="0"/>
              <a:t>Technical onboarding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25095-7495-CBAB-952F-D4AFD5A48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DE" dirty="0"/>
              <a:t>Step 1: Set up product data and generate stock file</a:t>
            </a:r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Requirements:</a:t>
            </a:r>
          </a:p>
          <a:p>
            <a:pPr marL="971550" lvl="1" indent="-285750"/>
            <a:r>
              <a:rPr lang="en-DE" dirty="0"/>
              <a:t>Distributor must have a webshop with deep links to product detail page (ideally without login)</a:t>
            </a:r>
          </a:p>
          <a:p>
            <a:pPr marL="971550" lvl="1" indent="-285750"/>
            <a:r>
              <a:rPr lang="en-DE" dirty="0"/>
              <a:t>Distributor must have up-to-date HC CARGO product data package (i.e. product list, cross-references, images) </a:t>
            </a:r>
          </a:p>
          <a:p>
            <a:pPr lvl="1" indent="0">
              <a:buNone/>
            </a:pPr>
            <a:r>
              <a:rPr lang="en-DE" dirty="0"/>
              <a:t>	 Distributor must be able to cross-reference the HC CARGO product number with the distributor’s product number </a:t>
            </a:r>
          </a:p>
          <a:p>
            <a:pPr marL="971550" lvl="1" indent="-285750"/>
            <a:r>
              <a:rPr lang="en-DE" dirty="0"/>
              <a:t>Distributor must be able to generate the where-to-buy stock file with the following data from their ERP/PIM system</a:t>
            </a:r>
          </a:p>
          <a:p>
            <a:pPr marL="971550" lvl="1" indent="-285750"/>
            <a:endParaRPr lang="en-DE" dirty="0"/>
          </a:p>
          <a:p>
            <a:pPr marL="1428750" lvl="2" indent="-285750"/>
            <a:r>
              <a:rPr lang="en-GB" dirty="0"/>
              <a:t>m</a:t>
            </a:r>
            <a:r>
              <a:rPr lang="en-DE" dirty="0"/>
              <a:t>anufacturer_pid 	= HC CARGO product number</a:t>
            </a:r>
          </a:p>
          <a:p>
            <a:pPr marL="1428750" lvl="2" indent="-285750"/>
            <a:r>
              <a:rPr lang="en-GB" dirty="0"/>
              <a:t>r</a:t>
            </a:r>
            <a:r>
              <a:rPr lang="en-DE" dirty="0"/>
              <a:t>etailer_pid 	= Distributor product number cross-referencing the HC CARGO product number</a:t>
            </a:r>
          </a:p>
          <a:p>
            <a:pPr marL="1428750" lvl="2" indent="-285750"/>
            <a:r>
              <a:rPr lang="en-GB" dirty="0"/>
              <a:t>o</a:t>
            </a:r>
            <a:r>
              <a:rPr lang="en-DE" dirty="0"/>
              <a:t>rder_unit 	= </a:t>
            </a:r>
            <a:r>
              <a:rPr lang="en-GB" dirty="0"/>
              <a:t>UN/CEFACT format, C62 stands for “1”</a:t>
            </a:r>
          </a:p>
          <a:p>
            <a:pPr marL="1428750" lvl="2" indent="-285750"/>
            <a:r>
              <a:rPr lang="en-GB" dirty="0"/>
              <a:t>quantity 	= Stock quantity at distributor</a:t>
            </a:r>
          </a:p>
          <a:p>
            <a:pPr marL="1428750" lvl="2" indent="-285750"/>
            <a:r>
              <a:rPr lang="en-GB" dirty="0" err="1"/>
              <a:t>replenishment_time</a:t>
            </a:r>
            <a:r>
              <a:rPr lang="en-GB" dirty="0"/>
              <a:t> = Days required for replenishment, ”1” for 1 day</a:t>
            </a:r>
          </a:p>
          <a:p>
            <a:pPr marL="1428750" lvl="2" indent="-285750"/>
            <a:r>
              <a:rPr lang="en-GB" dirty="0" err="1"/>
              <a:t>deeplink</a:t>
            </a:r>
            <a:r>
              <a:rPr lang="en-GB" dirty="0"/>
              <a:t>	= URL to the product detail page</a:t>
            </a:r>
            <a:endParaRPr lang="en-DE" dirty="0"/>
          </a:p>
          <a:p>
            <a:pPr marL="1428750" lvl="2" indent="-285750"/>
            <a:endParaRPr lang="en-DE" dirty="0"/>
          </a:p>
          <a:p>
            <a:pPr marL="971550" lvl="1" indent="-285750"/>
            <a:endParaRPr lang="en-DE" dirty="0"/>
          </a:p>
          <a:p>
            <a:pPr lvl="1" indent="0">
              <a:buNone/>
            </a:pPr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AFC3A-C659-4810-7BFE-8BE2B0CDBC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err="1"/>
              <a:t>Where</a:t>
            </a:r>
            <a:r>
              <a:rPr lang="da-DK" dirty="0"/>
              <a:t>-to-</a:t>
            </a:r>
            <a:r>
              <a:rPr lang="da-DK" dirty="0" err="1"/>
              <a:t>buy</a:t>
            </a:r>
            <a:endParaRPr lang="da-DK" dirty="0"/>
          </a:p>
          <a:p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CED4B7-B116-42A2-F7CD-FC47849C7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522" y="2072949"/>
            <a:ext cx="7772400" cy="84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1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89704-2ED9-E5C7-EBB0-8848F701C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D8F56E-8A9C-307B-9844-8339FCE39C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DE" dirty="0"/>
              <a:t>Technical onboarding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35C95-7207-6691-CE33-9BED5853DF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DE" dirty="0"/>
              <a:t>Step 2: Upload stock file to Nexmart SFTP</a:t>
            </a:r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Requirements:</a:t>
            </a:r>
          </a:p>
          <a:p>
            <a:pPr marL="1428750" lvl="2" indent="-285750"/>
            <a:r>
              <a:rPr lang="en-DE" dirty="0"/>
              <a:t>Provision of public key to Nexmart for SFTP setup</a:t>
            </a:r>
          </a:p>
          <a:p>
            <a:pPr marL="1428750" lvl="2" indent="-285750"/>
            <a:r>
              <a:rPr lang="en-DE" dirty="0"/>
              <a:t>SFTP access details will be provided by Nexmart upon setup</a:t>
            </a:r>
          </a:p>
          <a:p>
            <a:pPr marL="1428750" lvl="2" indent="-285750"/>
            <a:r>
              <a:rPr lang="en-DE" dirty="0"/>
              <a:t>Upload stock file generated from Step 1 to the SFTP with daily updates</a:t>
            </a:r>
          </a:p>
          <a:p>
            <a:pPr marL="1428750" lvl="2" indent="-285750"/>
            <a:endParaRPr lang="en-DE" dirty="0"/>
          </a:p>
          <a:p>
            <a:pPr marL="285750" indent="-285750"/>
            <a:endParaRPr lang="en-DE" dirty="0"/>
          </a:p>
          <a:p>
            <a:pPr marL="285750" indent="-285750"/>
            <a:r>
              <a:rPr lang="en-DE" dirty="0"/>
              <a:t>After the stock file has been uploaded, HC CARGO has to update the endpoint and implement the frontend. </a:t>
            </a:r>
          </a:p>
          <a:p>
            <a:pPr lvl="1" indent="0">
              <a:buNone/>
            </a:pPr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C25BF-EE76-DEEB-9455-B7529BDE7D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a-DK" dirty="0" err="1"/>
              <a:t>Where</a:t>
            </a:r>
            <a:r>
              <a:rPr lang="da-DK" dirty="0"/>
              <a:t>-to-</a:t>
            </a:r>
            <a:r>
              <a:rPr lang="da-DK" dirty="0" err="1"/>
              <a:t>buy</a:t>
            </a:r>
            <a:endParaRPr lang="da-DK" dirty="0"/>
          </a:p>
          <a:p>
            <a:endParaRPr lang="en-DE" dirty="0"/>
          </a:p>
        </p:txBody>
      </p:sp>
      <p:pic>
        <p:nvPicPr>
          <p:cNvPr id="6" name="Picture 4" descr="Sftp - Free security icons">
            <a:extLst>
              <a:ext uri="{FF2B5EF4-FFF2-40B4-BE49-F238E27FC236}">
                <a16:creationId xmlns:a16="http://schemas.microsoft.com/office/drawing/2014/main" id="{D34CFD9C-7AAF-9368-6AA8-A8943AF1D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70" y="2026241"/>
            <a:ext cx="979055" cy="97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3210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" val="Copyrightfont"/>
  <p:tag name="FONTSETCLASSNAME" val="FontSet1"/>
  <p:tag name="COLORS" val="-2;-2;-2;-2;CopyRightFontColor2;-2"/>
  <p:tag name="COLORSETCLASSNAME" val="ColorSet1"/>
  <p:tag name="SCRIPT" val="1"/>
  <p:tag name="FIELDS" val="CONF;DPT;DATE;REM_ABL;COPY;"/>
  <p:tag name="MLI" val="1"/>
  <p:tag name="SHAPESETGROUPCLASSNAME" val="ShapeSetGroup1"/>
  <p:tag name="SHAPESETCLASSNAME" val="Title"/>
  <p:tag name="COLORSETGROUPCLASSNAME" val="ColorSetGroup1"/>
  <p:tag name="FONTSETGROUPCLASSNAME" val="FontSetGroup1"/>
  <p:tag name="SHAPECLASSNAME" val="Copyrightline"/>
  <p:tag name="SHAPECLASSPROTECTIONTYPE" val="63"/>
</p:tagLst>
</file>

<file path=ppt/theme/theme1.xml><?xml version="1.0" encoding="utf-8"?>
<a:theme xmlns:a="http://schemas.openxmlformats.org/drawingml/2006/main" name="Office Theme">
  <a:themeElements>
    <a:clrScheme name="HC-CARGO 2020">
      <a:dk1>
        <a:srgbClr val="00616F"/>
      </a:dk1>
      <a:lt1>
        <a:srgbClr val="007E91"/>
      </a:lt1>
      <a:dk2>
        <a:srgbClr val="5C9DAB"/>
      </a:dk2>
      <a:lt2>
        <a:srgbClr val="C3D8DD"/>
      </a:lt2>
      <a:accent1>
        <a:srgbClr val="E0EBEF"/>
      </a:accent1>
      <a:accent2>
        <a:srgbClr val="A0B90C"/>
      </a:accent2>
      <a:accent3>
        <a:srgbClr val="D97300"/>
      </a:accent3>
      <a:accent4>
        <a:srgbClr val="00616F"/>
      </a:accent4>
      <a:accent5>
        <a:srgbClr val="00616F"/>
      </a:accent5>
      <a:accent6>
        <a:srgbClr val="00616F"/>
      </a:accent6>
      <a:hlink>
        <a:srgbClr val="00616F"/>
      </a:hlink>
      <a:folHlink>
        <a:srgbClr val="00616F"/>
      </a:folHlink>
    </a:clrScheme>
    <a:fontScheme name="HC-CARGO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-CARGO_2020.potx" id="{A3EA5E1D-E352-4CD7-8B72-1092BFACDBFE}" vid="{498752A7-C8AE-40BF-9B66-6BB6B40065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894062A943944E91E5B0CB2FE30663" ma:contentTypeVersion="13" ma:contentTypeDescription="Create a new document." ma:contentTypeScope="" ma:versionID="872a787763400f28d68a7693e8e12389">
  <xsd:schema xmlns:xsd="http://www.w3.org/2001/XMLSchema" xmlns:xs="http://www.w3.org/2001/XMLSchema" xmlns:p="http://schemas.microsoft.com/office/2006/metadata/properties" xmlns:ns2="db79c401-58d5-4f34-8459-f29bac877442" xmlns:ns3="7f0bb647-9838-44ba-bd8e-97c8573b7ddf" targetNamespace="http://schemas.microsoft.com/office/2006/metadata/properties" ma:root="true" ma:fieldsID="93f7fc9f1a5917feb027f598e51e3623" ns2:_="" ns3:_="">
    <xsd:import namespace="db79c401-58d5-4f34-8459-f29bac877442"/>
    <xsd:import namespace="7f0bb647-9838-44ba-bd8e-97c8573b7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79c401-58d5-4f34-8459-f29bac8774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e50c28b-242c-4b51-be91-908d422433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0bb647-9838-44ba-bd8e-97c8573b7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5936a7f-febf-45e4-9d30-91c7b98e0143}" ma:internalName="TaxCatchAll" ma:showField="CatchAllData" ma:web="7f0bb647-9838-44ba-bd8e-97c8573b7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b79c401-58d5-4f34-8459-f29bac877442">
      <Terms xmlns="http://schemas.microsoft.com/office/infopath/2007/PartnerControls"/>
    </lcf76f155ced4ddcb4097134ff3c332f>
    <TaxCatchAll xmlns="7f0bb647-9838-44ba-bd8e-97c8573b7ddf" xsi:nil="true"/>
  </documentManagement>
</p:properties>
</file>

<file path=customXml/itemProps1.xml><?xml version="1.0" encoding="utf-8"?>
<ds:datastoreItem xmlns:ds="http://schemas.openxmlformats.org/officeDocument/2006/customXml" ds:itemID="{C54FE776-8309-4EB3-963C-29B3375B8858}"/>
</file>

<file path=customXml/itemProps2.xml><?xml version="1.0" encoding="utf-8"?>
<ds:datastoreItem xmlns:ds="http://schemas.openxmlformats.org/officeDocument/2006/customXml" ds:itemID="{4091B3C1-2809-4D44-B21F-D2B2C8CA3B52}"/>
</file>

<file path=customXml/itemProps3.xml><?xml version="1.0" encoding="utf-8"?>
<ds:datastoreItem xmlns:ds="http://schemas.openxmlformats.org/officeDocument/2006/customXml" ds:itemID="{EB061345-96F5-44A4-AD02-6C447026D6B9}"/>
</file>

<file path=docProps/app.xml><?xml version="1.0" encoding="utf-8"?>
<Properties xmlns="http://schemas.openxmlformats.org/officeDocument/2006/extended-properties" xmlns:vt="http://schemas.openxmlformats.org/officeDocument/2006/docPropsVTypes">
  <Template>HC-CARGO_2020</Template>
  <TotalTime>2026</TotalTime>
  <Words>262</Words>
  <Application>Microsoft Macintosh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Bosch Office Sans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BOSCH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Madsen Karen (AA/MKT1-CG)</dc:creator>
  <cp:lastModifiedBy>Wang Josh (MA/SMS43-EU)</cp:lastModifiedBy>
  <cp:revision>527</cp:revision>
  <dcterms:created xsi:type="dcterms:W3CDTF">2020-09-25T11:48:37Z</dcterms:created>
  <dcterms:modified xsi:type="dcterms:W3CDTF">2025-03-27T16:01:41Z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0x01010019894062A943944E91E5B0CB2FE30663</vt:lpwstr>
  </property>
</Properties>
</file>